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5"/>
  </p:notes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73" r:id="rId10"/>
    <p:sldId id="276" r:id="rId11"/>
    <p:sldId id="263" r:id="rId12"/>
    <p:sldId id="264" r:id="rId13"/>
    <p:sldId id="270" r:id="rId14"/>
    <p:sldId id="265" r:id="rId15"/>
    <p:sldId id="267" r:id="rId16"/>
    <p:sldId id="266" r:id="rId17"/>
    <p:sldId id="268" r:id="rId18"/>
    <p:sldId id="271" r:id="rId19"/>
    <p:sldId id="272" r:id="rId20"/>
    <p:sldId id="274" r:id="rId21"/>
    <p:sldId id="275" r:id="rId22"/>
    <p:sldId id="278" r:id="rId23"/>
    <p:sldId id="277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6">
          <p15:clr>
            <a:srgbClr val="A4A3A4"/>
          </p15:clr>
        </p15:guide>
        <p15:guide id="2" pos="4921">
          <p15:clr>
            <a:srgbClr val="A4A3A4"/>
          </p15:clr>
        </p15:guide>
        <p15:guide id="3" orient="horz" pos="693">
          <p15:clr>
            <a:srgbClr val="A4A3A4"/>
          </p15:clr>
        </p15:guide>
        <p15:guide id="4" orient="horz" pos="1568">
          <p15:clr>
            <a:srgbClr val="A4A3A4"/>
          </p15:clr>
        </p15:guide>
        <p15:guide id="5" pos="368">
          <p15:clr>
            <a:srgbClr val="A4A3A4"/>
          </p15:clr>
        </p15:guide>
        <p15:guide id="6" pos="4872">
          <p15:clr>
            <a:srgbClr val="A4A3A4"/>
          </p15:clr>
        </p15:guide>
        <p15:guide id="7" pos="4269">
          <p15:clr>
            <a:srgbClr val="A4A3A4"/>
          </p15:clr>
        </p15:guide>
        <p15:guide id="8" pos="87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FgGzc9ZtdfZT+nkGubsUKq81F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BONGIOVANI CIRQUEIRA" initials="BBC" lastIdx="1" clrIdx="0">
    <p:extLst>
      <p:ext uri="{19B8F6BF-5375-455C-9EA6-DF929625EA0E}">
        <p15:presenceInfo xmlns:p15="http://schemas.microsoft.com/office/powerpoint/2012/main" userId="S::bongiovani@professor.educacao.sp.gov.br::42e4a108-9801-4a10-a598-c5accc093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>
        <p:guide orient="horz" pos="156"/>
        <p:guide pos="4921"/>
        <p:guide orient="horz" pos="693"/>
        <p:guide orient="horz" pos="1568"/>
        <p:guide pos="368"/>
        <p:guide pos="4872"/>
        <p:guide pos="4269"/>
        <p:guide pos="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Vinheta </a:t>
            </a:r>
            <a:endParaRPr/>
          </a:p>
        </p:txBody>
      </p:sp>
      <p:sp>
        <p:nvSpPr>
          <p:cNvPr id="50" name="Google Shape;5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781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37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dirty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692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429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989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87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046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277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85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66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pt-BR"/>
              <a:t>Apresentação do tópico </a:t>
            </a:r>
            <a:endParaRPr/>
          </a:p>
        </p:txBody>
      </p:sp>
      <p:sp>
        <p:nvSpPr>
          <p:cNvPr id="56" name="Google Shape;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549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dirty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19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22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79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227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09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22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dirty="0"/>
          </a:p>
        </p:txBody>
      </p:sp>
      <p:sp>
        <p:nvSpPr>
          <p:cNvPr id="69" name="Google Shape;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06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ide de Título">
  <p:cSld name="1_Slide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4"/>
          <p:cNvSpPr/>
          <p:nvPr/>
        </p:nvSpPr>
        <p:spPr>
          <a:xfrm>
            <a:off x="-1216" y="4862"/>
            <a:ext cx="9144000" cy="5143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2"/>
          <p:cNvGrpSpPr/>
          <p:nvPr/>
        </p:nvGrpSpPr>
        <p:grpSpPr>
          <a:xfrm>
            <a:off x="7812360" y="6152"/>
            <a:ext cx="1331640" cy="1112738"/>
            <a:chOff x="7812360" y="6152"/>
            <a:chExt cx="1331640" cy="1112738"/>
          </a:xfrm>
        </p:grpSpPr>
        <p:sp>
          <p:nvSpPr>
            <p:cNvPr id="12" name="Google Shape;12;p22"/>
            <p:cNvSpPr/>
            <p:nvPr/>
          </p:nvSpPr>
          <p:spPr>
            <a:xfrm>
              <a:off x="7812360" y="6152"/>
              <a:ext cx="1331640" cy="111273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2"/>
            <p:cNvSpPr txBox="1"/>
            <p:nvPr/>
          </p:nvSpPr>
          <p:spPr>
            <a:xfrm>
              <a:off x="7812360" y="422985"/>
              <a:ext cx="133164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LOGO TV1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2"/>
          <p:cNvGrpSpPr/>
          <p:nvPr/>
        </p:nvGrpSpPr>
        <p:grpSpPr>
          <a:xfrm>
            <a:off x="6876257" y="2571749"/>
            <a:ext cx="2267743" cy="2571749"/>
            <a:chOff x="7218294" y="2941838"/>
            <a:chExt cx="1674185" cy="1898621"/>
          </a:xfrm>
        </p:grpSpPr>
        <p:sp>
          <p:nvSpPr>
            <p:cNvPr id="15" name="Google Shape;15;p22"/>
            <p:cNvSpPr/>
            <p:nvPr/>
          </p:nvSpPr>
          <p:spPr>
            <a:xfrm>
              <a:off x="7218294" y="2941838"/>
              <a:ext cx="1674185" cy="1898621"/>
            </a:xfrm>
            <a:prstGeom prst="rect">
              <a:avLst/>
            </a:prstGeom>
            <a:solidFill>
              <a:srgbClr val="BFBFBF">
                <a:alpha val="60392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2"/>
            <p:cNvSpPr txBox="1"/>
            <p:nvPr/>
          </p:nvSpPr>
          <p:spPr>
            <a:xfrm>
              <a:off x="7310366" y="3792409"/>
              <a:ext cx="15121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INTÉRPRETE LIBRAS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2"/>
          <p:cNvGrpSpPr/>
          <p:nvPr/>
        </p:nvGrpSpPr>
        <p:grpSpPr>
          <a:xfrm>
            <a:off x="-18976" y="6152"/>
            <a:ext cx="1350616" cy="1112738"/>
            <a:chOff x="-18976" y="6152"/>
            <a:chExt cx="1350616" cy="1112738"/>
          </a:xfrm>
        </p:grpSpPr>
        <p:sp>
          <p:nvSpPr>
            <p:cNvPr id="18" name="Google Shape;18;p22"/>
            <p:cNvSpPr/>
            <p:nvPr/>
          </p:nvSpPr>
          <p:spPr>
            <a:xfrm>
              <a:off x="-18976" y="6152"/>
              <a:ext cx="1331640" cy="111273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2"/>
            <p:cNvSpPr txBox="1"/>
            <p:nvPr/>
          </p:nvSpPr>
          <p:spPr>
            <a:xfrm>
              <a:off x="0" y="424210"/>
              <a:ext cx="133164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LOGO TV2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" name="Google Shape;20;p22"/>
          <p:cNvCxnSpPr/>
          <p:nvPr/>
        </p:nvCxnSpPr>
        <p:spPr>
          <a:xfrm>
            <a:off x="476052" y="0"/>
            <a:ext cx="0" cy="5141913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" name="Google Shape;21;p22"/>
          <p:cNvCxnSpPr/>
          <p:nvPr/>
        </p:nvCxnSpPr>
        <p:spPr>
          <a:xfrm>
            <a:off x="8663756" y="1587"/>
            <a:ext cx="0" cy="5141913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" name="Google Shape;22;p22"/>
          <p:cNvCxnSpPr/>
          <p:nvPr/>
        </p:nvCxnSpPr>
        <p:spPr>
          <a:xfrm>
            <a:off x="0" y="490140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" name="Google Shape;23;p22"/>
          <p:cNvCxnSpPr/>
          <p:nvPr/>
        </p:nvCxnSpPr>
        <p:spPr>
          <a:xfrm>
            <a:off x="6780079" y="2493808"/>
            <a:ext cx="2385187" cy="0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" name="Google Shape;24;p22"/>
          <p:cNvCxnSpPr/>
          <p:nvPr/>
        </p:nvCxnSpPr>
        <p:spPr>
          <a:xfrm rot="10800000">
            <a:off x="6781935" y="2499741"/>
            <a:ext cx="0" cy="2643759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" name="Google Shape;25;p22"/>
          <p:cNvCxnSpPr/>
          <p:nvPr/>
        </p:nvCxnSpPr>
        <p:spPr>
          <a:xfrm>
            <a:off x="0" y="248444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BzZ8Wu_Ys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42;p1" descr="C:\Users\Junior\Desktop\Logo Centro de Midias da Educacao de Sao Paulo\Logo Centro de Midias da Educacao de Sao Paulo\PNG\Logo-Centro-de-Midias-da-Educacao-de-Sao-Paulo-cor.png">
            <a:extLst>
              <a:ext uri="{FF2B5EF4-FFF2-40B4-BE49-F238E27FC236}">
                <a16:creationId xmlns:a16="http://schemas.microsoft.com/office/drawing/2014/main" id="{E3EDD519-7D15-D679-51B4-EB51EA8EDD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656" y="1435047"/>
            <a:ext cx="6192688" cy="227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BE6871B-3F2D-E2E6-DA94-BA20E139D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251" y="3901906"/>
            <a:ext cx="1401510" cy="9115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699403" y="1355452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816397"/>
            <a:ext cx="4132530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6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Desenvolvimento das atividades:</a:t>
            </a:r>
          </a:p>
          <a:p>
            <a:pPr algn="just"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Oficina de Samba Rock;</a:t>
            </a:r>
          </a:p>
          <a:p>
            <a:pPr algn="just"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Oficina de Capoeira;</a:t>
            </a:r>
          </a:p>
          <a:p>
            <a:pPr algn="just"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Oficina de Luta Marajoara;</a:t>
            </a:r>
          </a:p>
          <a:p>
            <a:pPr algn="just"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Oficina de tranças e adereços;</a:t>
            </a:r>
          </a:p>
          <a:p>
            <a:pPr algn="just"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Criação de jogos de tabuleiro temáticos;</a:t>
            </a:r>
          </a:p>
          <a:p>
            <a:pPr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Espaço para jogos como </a:t>
            </a:r>
            <a:r>
              <a:rPr lang="pt-BR" sz="16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Mancala</a:t>
            </a: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e Amarelinha africana;</a:t>
            </a:r>
          </a:p>
          <a:p>
            <a:pPr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Apresentação de um telejornal temático;</a:t>
            </a:r>
          </a:p>
          <a:p>
            <a:pPr algn="just"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Contação de histórias e lendas folclóricas;</a:t>
            </a:r>
          </a:p>
          <a:p>
            <a:pPr algn="just"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Confecção de carrancas;</a:t>
            </a:r>
          </a:p>
          <a:p>
            <a:pPr algn="just"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Confecção de livros de receitas;</a:t>
            </a:r>
          </a:p>
          <a:p>
            <a:pPr algn="just">
              <a:spcBef>
                <a:spcPts val="300"/>
              </a:spcBef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Confecção de dicionários indígenas;</a:t>
            </a:r>
          </a:p>
          <a:p>
            <a:pPr algn="just">
              <a:spcBef>
                <a:spcPts val="300"/>
              </a:spcBef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Confecção de bonecas </a:t>
            </a:r>
            <a:r>
              <a:rPr lang="pt-BR" sz="16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Abayomis</a:t>
            </a: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933140-F56D-1FFC-47BE-AC79D96096D1}"/>
              </a:ext>
            </a:extLst>
          </p:cNvPr>
          <p:cNvSpPr txBox="1"/>
          <p:nvPr/>
        </p:nvSpPr>
        <p:spPr>
          <a:xfrm>
            <a:off x="4694945" y="1255880"/>
            <a:ext cx="3962520" cy="16850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Criação de mapas e gráficos étnicos;</a:t>
            </a:r>
          </a:p>
          <a:p>
            <a:pPr algn="just">
              <a:spcAft>
                <a:spcPts val="3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Grafismos afro;</a:t>
            </a:r>
          </a:p>
          <a:p>
            <a:pPr>
              <a:spcAft>
                <a:spcPts val="3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Contextualização de festividades populares brasileiras;</a:t>
            </a:r>
          </a:p>
          <a:p>
            <a:pPr>
              <a:spcAft>
                <a:spcPts val="3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Roda de conversa sobre religiões afro-brasileira.</a:t>
            </a:r>
          </a:p>
        </p:txBody>
      </p:sp>
    </p:spTree>
    <p:extLst>
      <p:ext uri="{BB962C8B-B14F-4D97-AF65-F5344CB8AC3E}">
        <p14:creationId xmlns:p14="http://schemas.microsoft.com/office/powerpoint/2010/main" val="144105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971247" y="4195909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Oficina de capoeira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863464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Evidências: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Pessoas em uma sala&#10;&#10;Descrição gerada automaticamente com confiança média">
            <a:extLst>
              <a:ext uri="{FF2B5EF4-FFF2-40B4-BE49-F238E27FC236}">
                <a16:creationId xmlns:a16="http://schemas.microsoft.com/office/drawing/2014/main" id="{882669F6-7BFB-1483-3F0B-5BE368AE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13" y="1308064"/>
            <a:ext cx="5857200" cy="32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8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291995" y="4037167"/>
            <a:ext cx="649500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Palestra com MC </a:t>
            </a:r>
            <a:r>
              <a:rPr lang="pt-BR" sz="1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Anarandá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 população Guarani </a:t>
            </a:r>
            <a:r>
              <a:rPr lang="pt-BR" sz="1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Kaiowa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Mato Grosso do Sul.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769329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Evidências: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Auditório com pessoas sentadas&#10;&#10;Descrição gerada automaticamente">
            <a:extLst>
              <a:ext uri="{FF2B5EF4-FFF2-40B4-BE49-F238E27FC236}">
                <a16:creationId xmlns:a16="http://schemas.microsoft.com/office/drawing/2014/main" id="{84006078-CA65-D783-2E20-39CC2061A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3" y="1159284"/>
            <a:ext cx="5770709" cy="324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892465" y="4189214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Confecção de Carrancas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883634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Evidências: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Uma imagem contendo no interior, mesa, itens, pequeno&#10;&#10;Descrição gerada automaticamente">
            <a:extLst>
              <a:ext uri="{FF2B5EF4-FFF2-40B4-BE49-F238E27FC236}">
                <a16:creationId xmlns:a16="http://schemas.microsoft.com/office/drawing/2014/main" id="{96780E14-3B64-1869-9C7D-D78C73A03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12"/>
          <a:stretch/>
        </p:blipFill>
        <p:spPr>
          <a:xfrm>
            <a:off x="826993" y="1449626"/>
            <a:ext cx="5328957" cy="29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3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-169448" y="2110105"/>
            <a:ext cx="254624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Festas populares: </a:t>
            </a:r>
          </a:p>
          <a:p>
            <a:pPr lvl="0" algn="ctr">
              <a:buSzPts val="1800"/>
            </a:pPr>
            <a:r>
              <a:rPr lang="pt-BR" sz="1800" dirty="0">
                <a:latin typeface="Open Sans"/>
                <a:ea typeface="Open Sans"/>
                <a:cs typeface="Open Sans"/>
                <a:sym typeface="Open Sans"/>
              </a:rPr>
              <a:t>Festival Folclórico </a:t>
            </a:r>
          </a:p>
          <a:p>
            <a:pPr lvl="0" algn="ctr">
              <a:buSzPts val="1800"/>
            </a:pPr>
            <a:r>
              <a:rPr lang="pt-BR" sz="1800" dirty="0">
                <a:latin typeface="Open Sans"/>
                <a:ea typeface="Open Sans"/>
                <a:cs typeface="Open Sans"/>
                <a:sym typeface="Open Sans"/>
              </a:rPr>
              <a:t>de Parintins</a:t>
            </a:r>
            <a:endParaRPr lang="pt-BR"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301395" y="2026589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Evidências: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0EE3BE-25FF-3774-0F9F-35FA7825C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244" y="1334959"/>
            <a:ext cx="4422195" cy="33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6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742529" y="4218322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Jogos de tabuleiro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883632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Evidências: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Calendário&#10;&#10;Descrição gerada automaticamente">
            <a:extLst>
              <a:ext uri="{FF2B5EF4-FFF2-40B4-BE49-F238E27FC236}">
                <a16:creationId xmlns:a16="http://schemas.microsoft.com/office/drawing/2014/main" id="{DB89660D-EB27-DDCF-DDC0-2488B165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35" y="1406034"/>
            <a:ext cx="5663133" cy="31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-1239891" y="2331021"/>
            <a:ext cx="500673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Oficina de </a:t>
            </a:r>
          </a:p>
          <a:p>
            <a:pPr marL="0" marR="0" lvl="0" indent="0" algn="ctr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Samba Rock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540323" y="2403690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Evidências: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Grupo de pessoas em pé lado a lado&#10;&#10;Descrição gerada automaticamente">
            <a:extLst>
              <a:ext uri="{FF2B5EF4-FFF2-40B4-BE49-F238E27FC236}">
                <a16:creationId xmlns:a16="http://schemas.microsoft.com/office/drawing/2014/main" id="{7ED96D20-5275-1887-6FBD-E0486D30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947" y="1288005"/>
            <a:ext cx="4333837" cy="32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7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-1299708" y="2339083"/>
            <a:ext cx="50067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Religiões </a:t>
            </a:r>
          </a:p>
          <a:p>
            <a:pPr marL="0" marR="0" lvl="0" indent="0" algn="ctr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afro-brasileiras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26023" y="2307778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Evidências: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Uma imagem contendo foto, mulher, em pé, posando&#10;&#10;Descrição gerada automaticamente">
            <a:extLst>
              <a:ext uri="{FF2B5EF4-FFF2-40B4-BE49-F238E27FC236}">
                <a16:creationId xmlns:a16="http://schemas.microsoft.com/office/drawing/2014/main" id="{F767D005-B209-96EA-6658-4C0446A4C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6" y="1231586"/>
            <a:ext cx="4258170" cy="31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3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-553139" y="4165775"/>
            <a:ext cx="500673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Culinária</a:t>
            </a: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769329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Evidências: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Texto, Carta&#10;&#10;Descrição gerada automaticamente">
            <a:extLst>
              <a:ext uri="{FF2B5EF4-FFF2-40B4-BE49-F238E27FC236}">
                <a16:creationId xmlns:a16="http://schemas.microsoft.com/office/drawing/2014/main" id="{FA18826E-28B7-5F41-4821-A0CAB12EF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48" y="1223840"/>
            <a:ext cx="2435958" cy="3247944"/>
          </a:xfrm>
          <a:prstGeom prst="rect">
            <a:avLst/>
          </a:prstGeom>
        </p:spPr>
      </p:pic>
      <p:pic>
        <p:nvPicPr>
          <p:cNvPr id="9" name="Imagem 8" descr="Pessoa em cima de mesa de madeira&#10;&#10;Descrição gerada automaticamente com confiança baixa">
            <a:extLst>
              <a:ext uri="{FF2B5EF4-FFF2-40B4-BE49-F238E27FC236}">
                <a16:creationId xmlns:a16="http://schemas.microsoft.com/office/drawing/2014/main" id="{70340D6A-9C6D-4A81-7708-8E1CFFF4D9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04" b="946"/>
          <a:stretch/>
        </p:blipFill>
        <p:spPr>
          <a:xfrm>
            <a:off x="4185124" y="1223840"/>
            <a:ext cx="1553856" cy="3226816"/>
          </a:xfrm>
          <a:prstGeom prst="rect">
            <a:avLst/>
          </a:prstGeom>
        </p:spPr>
      </p:pic>
      <p:sp>
        <p:nvSpPr>
          <p:cNvPr id="10" name="Google Shape;74;p21">
            <a:extLst>
              <a:ext uri="{FF2B5EF4-FFF2-40B4-BE49-F238E27FC236}">
                <a16:creationId xmlns:a16="http://schemas.microsoft.com/office/drawing/2014/main" id="{8762C9F1-5F71-01A4-B4B2-0C3A695CC6DA}"/>
              </a:ext>
            </a:extLst>
          </p:cNvPr>
          <p:cNvSpPr txBox="1"/>
          <p:nvPr/>
        </p:nvSpPr>
        <p:spPr>
          <a:xfrm>
            <a:off x="2500060" y="4154153"/>
            <a:ext cx="500673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Bonecas </a:t>
            </a:r>
            <a:r>
              <a:rPr lang="pt-BR" sz="1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Abayomi</a:t>
            </a:r>
            <a:endParaRPr lang="pt-BR"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8489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647696" y="4147795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Confecção de Jornais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769329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Evidências: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CF8CE0-6296-42FD-8AA0-694350BEA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" r="4339"/>
          <a:stretch/>
        </p:blipFill>
        <p:spPr>
          <a:xfrm>
            <a:off x="598391" y="1200484"/>
            <a:ext cx="5378823" cy="32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7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20">
            <a:extLst>
              <a:ext uri="{FF2B5EF4-FFF2-40B4-BE49-F238E27FC236}">
                <a16:creationId xmlns:a16="http://schemas.microsoft.com/office/drawing/2014/main" id="{DAF5F2AA-0A39-D194-6EE0-C96AD55D0985}"/>
              </a:ext>
            </a:extLst>
          </p:cNvPr>
          <p:cNvSpPr/>
          <p:nvPr/>
        </p:nvSpPr>
        <p:spPr>
          <a:xfrm>
            <a:off x="1403648" y="193108"/>
            <a:ext cx="6336704" cy="386004"/>
          </a:xfrm>
          <a:prstGeom prst="rect">
            <a:avLst/>
          </a:prstGeom>
          <a:solidFill>
            <a:srgbClr val="1109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63;p20">
            <a:extLst>
              <a:ext uri="{FF2B5EF4-FFF2-40B4-BE49-F238E27FC236}">
                <a16:creationId xmlns:a16="http://schemas.microsoft.com/office/drawing/2014/main" id="{8C3D61BD-0AF4-37C9-4C78-A7CB691210AF}"/>
              </a:ext>
            </a:extLst>
          </p:cNvPr>
          <p:cNvGrpSpPr/>
          <p:nvPr/>
        </p:nvGrpSpPr>
        <p:grpSpPr>
          <a:xfrm>
            <a:off x="1403648" y="-23748"/>
            <a:ext cx="6336704" cy="291243"/>
            <a:chOff x="1403648" y="-23748"/>
            <a:chExt cx="6336704" cy="291243"/>
          </a:xfrm>
        </p:grpSpPr>
        <p:sp>
          <p:nvSpPr>
            <p:cNvPr id="4" name="Google Shape;64;p20">
              <a:extLst>
                <a:ext uri="{FF2B5EF4-FFF2-40B4-BE49-F238E27FC236}">
                  <a16:creationId xmlns:a16="http://schemas.microsoft.com/office/drawing/2014/main" id="{F9917765-E07C-DEC9-2763-0A467E0802DC}"/>
                </a:ext>
              </a:extLst>
            </p:cNvPr>
            <p:cNvSpPr/>
            <p:nvPr/>
          </p:nvSpPr>
          <p:spPr>
            <a:xfrm>
              <a:off x="1403648" y="-23748"/>
              <a:ext cx="6336704" cy="19327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5;p20">
              <a:extLst>
                <a:ext uri="{FF2B5EF4-FFF2-40B4-BE49-F238E27FC236}">
                  <a16:creationId xmlns:a16="http://schemas.microsoft.com/office/drawing/2014/main" id="{8EF6FDD8-77BF-F8DE-8822-8AB0974FFCD0}"/>
                </a:ext>
              </a:extLst>
            </p:cNvPr>
            <p:cNvSpPr/>
            <p:nvPr/>
          </p:nvSpPr>
          <p:spPr>
            <a:xfrm>
              <a:off x="1403648" y="169522"/>
              <a:ext cx="6336704" cy="97973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07E2FB-91B6-C211-5843-5ED631B234A7}"/>
              </a:ext>
            </a:extLst>
          </p:cNvPr>
          <p:cNvSpPr txBox="1"/>
          <p:nvPr/>
        </p:nvSpPr>
        <p:spPr>
          <a:xfrm>
            <a:off x="602610" y="1141710"/>
            <a:ext cx="634096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E.E.I </a:t>
            </a:r>
            <a:r>
              <a:rPr lang="pt-BR" sz="2400" b="1" dirty="0" err="1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Profº</a:t>
            </a:r>
            <a:r>
              <a:rPr lang="pt-BR" sz="24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Ayres de Moura</a:t>
            </a:r>
          </a:p>
          <a:p>
            <a:pPr algn="just">
              <a:spcBef>
                <a:spcPts val="1200"/>
              </a:spcBef>
            </a:pPr>
            <a:endParaRPr lang="pt-B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16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Diretor: 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 </a:t>
            </a:r>
            <a:r>
              <a:rPr lang="pt-BR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Gelini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Quaresma</a:t>
            </a:r>
          </a:p>
          <a:p>
            <a:pPr algn="just">
              <a:spcBef>
                <a:spcPts val="1200"/>
              </a:spcBef>
            </a:pPr>
            <a:r>
              <a:rPr lang="pt-BR" sz="16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COE: </a:t>
            </a:r>
            <a:r>
              <a:rPr lang="pt-BR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Cirlei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Aparecida Gomes</a:t>
            </a:r>
          </a:p>
          <a:p>
            <a:pPr algn="just">
              <a:spcBef>
                <a:spcPts val="1200"/>
              </a:spcBef>
            </a:pPr>
            <a:r>
              <a:rPr lang="pt-BR" sz="16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CGPG: 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Élida Maria Ferraz</a:t>
            </a:r>
          </a:p>
          <a:p>
            <a:pPr algn="just">
              <a:spcBef>
                <a:spcPts val="1200"/>
              </a:spcBef>
            </a:pPr>
            <a:r>
              <a:rPr lang="pt-BR" sz="16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CGPAC Humanas: 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Gabriel Vicente</a:t>
            </a:r>
          </a:p>
          <a:p>
            <a:pPr algn="just">
              <a:spcBef>
                <a:spcPts val="1200"/>
              </a:spcBef>
            </a:pPr>
            <a:r>
              <a:rPr lang="pt-BR" sz="16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GPPAC Linguagens: 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Beatriz </a:t>
            </a:r>
            <a:r>
              <a:rPr lang="pt-BR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Bongiovani</a:t>
            </a:r>
            <a:endParaRPr lang="pt-BR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16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CGPAC Exatas: </a:t>
            </a:r>
            <a:r>
              <a:rPr lang="pt-B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Cláudia Alessandra</a:t>
            </a:r>
          </a:p>
        </p:txBody>
      </p:sp>
    </p:spTree>
    <p:extLst>
      <p:ext uri="{BB962C8B-B14F-4D97-AF65-F5344CB8AC3E}">
        <p14:creationId xmlns:p14="http://schemas.microsoft.com/office/powerpoint/2010/main" val="4265645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-877110" y="2389218"/>
            <a:ext cx="50067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Lendas do Folclore </a:t>
            </a:r>
          </a:p>
          <a:p>
            <a:pPr marL="0" marR="0" lvl="0" indent="0" algn="ctr" rtl="0">
              <a:lnSpc>
                <a:spcPct val="10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Brasileiro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802541" y="2262361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Evidências: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Calendário&#10;&#10;Descrição gerada automaticamente">
            <a:extLst>
              <a:ext uri="{FF2B5EF4-FFF2-40B4-BE49-F238E27FC236}">
                <a16:creationId xmlns:a16="http://schemas.microsoft.com/office/drawing/2014/main" id="{ABAA1226-D3E4-4BF0-8A1D-F8C22CB34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78" b="14957"/>
          <a:stretch/>
        </p:blipFill>
        <p:spPr>
          <a:xfrm>
            <a:off x="2912590" y="1077106"/>
            <a:ext cx="2890004" cy="38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90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1896871" y="1260860"/>
            <a:ext cx="500673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https://youtu.be/PBzZ8Wu_YsI</a:t>
            </a:r>
            <a:endParaRPr sz="18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APRESENTAÇÃO DA ESCOLA: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2226678" y="1125564"/>
            <a:ext cx="817093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Vídeo de apresentação da escola:</a:t>
            </a: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501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REFERÊNCIAS BIBLIOGRÁFICAS: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35FC5-7BB9-C397-7336-0B2420823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873579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Google Shape;74;p21">
            <a:extLst>
              <a:ext uri="{FF2B5EF4-FFF2-40B4-BE49-F238E27FC236}">
                <a16:creationId xmlns:a16="http://schemas.microsoft.com/office/drawing/2014/main" id="{4FCF0A6F-6B83-4098-7EA8-DD7857538BA4}"/>
              </a:ext>
            </a:extLst>
          </p:cNvPr>
          <p:cNvSpPr txBox="1"/>
          <p:nvPr/>
        </p:nvSpPr>
        <p:spPr>
          <a:xfrm>
            <a:off x="185980" y="804834"/>
            <a:ext cx="8969145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SÃO PAULO (Estado). Secretaria da Educação. Currículo Paulista, 2019. Disponível em: </a:t>
            </a:r>
          </a:p>
          <a:p>
            <a:pPr>
              <a:buSzPts val="1800"/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https://efape.educacao.sp.gov.br/</a:t>
            </a:r>
            <a:r>
              <a:rPr kumimoji="0" lang="pt-BR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curriculopaulista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</a:t>
            </a:r>
            <a:r>
              <a:rPr kumimoji="0" lang="pt-BR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wp-content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/uploads/2019/09/curriculo-paulista-26-07.pdf. </a:t>
            </a:r>
          </a:p>
          <a:p>
            <a:pPr>
              <a:buSzPts val="1800"/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Acesso em: 08 nov. 2022.</a:t>
            </a:r>
          </a:p>
          <a:p>
            <a:pPr>
              <a:buSzPts val="1800"/>
            </a:pPr>
            <a:endParaRPr lang="pt-BR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SzPts val="1800"/>
            </a:pPr>
            <a:r>
              <a:rPr lang="pt-BR" dirty="0">
                <a:solidFill>
                  <a:schemeClr val="tx1"/>
                </a:solidFill>
                <a:latin typeface="+mj-lt"/>
              </a:rPr>
              <a:t>IEMANJÁ YEMOJÁ</a:t>
            </a:r>
            <a:r>
              <a:rPr lang="pt-BR" i="0" dirty="0">
                <a:solidFill>
                  <a:schemeClr val="tx1"/>
                </a:solidFill>
                <a:effectLst/>
                <a:latin typeface="+mj-lt"/>
              </a:rPr>
              <a:t>: A criação das ondas. </a:t>
            </a:r>
            <a:r>
              <a:rPr lang="pt-BR" i="0" dirty="0">
                <a:solidFill>
                  <a:srgbClr val="424242"/>
                </a:solidFill>
                <a:effectLst/>
                <a:latin typeface="+mj-lt"/>
              </a:rPr>
              <a:t>YouTube, 07 de fevereiro de 2007. Disponível em: &lt;https://www.youtube.com/</a:t>
            </a:r>
            <a:r>
              <a:rPr lang="pt-BR" i="0" dirty="0" err="1">
                <a:solidFill>
                  <a:srgbClr val="424242"/>
                </a:solidFill>
                <a:effectLst/>
                <a:latin typeface="+mj-lt"/>
              </a:rPr>
              <a:t>watch?v</a:t>
            </a:r>
            <a:r>
              <a:rPr lang="pt-BR" i="0" dirty="0">
                <a:solidFill>
                  <a:srgbClr val="424242"/>
                </a:solidFill>
                <a:effectLst/>
                <a:latin typeface="+mj-lt"/>
              </a:rPr>
              <a:t>=xi-F4x4fMYw&amp;t=496s&gt;. Acesso em: 07 de novembro de 2022.</a:t>
            </a:r>
          </a:p>
          <a:p>
            <a:pPr>
              <a:buSzPts val="1800"/>
            </a:pPr>
            <a:endParaRPr lang="pt-BR" dirty="0">
              <a:solidFill>
                <a:srgbClr val="424242"/>
              </a:solidFill>
              <a:latin typeface="+mj-lt"/>
            </a:endParaRPr>
          </a:p>
          <a:p>
            <a:pPr>
              <a:buSzPts val="1800"/>
            </a:pPr>
            <a:r>
              <a:rPr lang="pt-BR" i="0" dirty="0">
                <a:solidFill>
                  <a:srgbClr val="363636"/>
                </a:solidFill>
                <a:effectLst/>
                <a:latin typeface="+mn-lt"/>
              </a:rPr>
              <a:t>TOTVS. Metodologias ativas de aprendizagem: o que são e 13 tipos</a:t>
            </a:r>
            <a:r>
              <a:rPr lang="pt-BR" i="0" dirty="0">
                <a:solidFill>
                  <a:srgbClr val="212121"/>
                </a:solidFill>
                <a:effectLst/>
                <a:latin typeface="+mn-lt"/>
              </a:rPr>
              <a:t>. 16 de maio de 2022. Disponível em: &lt;https://www.totvs.com/blog/</a:t>
            </a:r>
            <a:r>
              <a:rPr lang="pt-BR" i="0" dirty="0" err="1">
                <a:solidFill>
                  <a:srgbClr val="212121"/>
                </a:solidFill>
                <a:effectLst/>
                <a:latin typeface="+mn-lt"/>
              </a:rPr>
              <a:t>instituicao</a:t>
            </a:r>
            <a:r>
              <a:rPr lang="pt-BR" i="0" dirty="0">
                <a:solidFill>
                  <a:srgbClr val="212121"/>
                </a:solidFill>
                <a:effectLst/>
                <a:latin typeface="+mn-lt"/>
              </a:rPr>
              <a:t>-de-ensino/metodologias-ativas-de-aprendizagem/&gt;. Acesso em: 08 de novembro de 2022.</a:t>
            </a:r>
            <a:endParaRPr lang="pt-BR" i="0" dirty="0">
              <a:solidFill>
                <a:srgbClr val="424242"/>
              </a:solidFill>
              <a:effectLst/>
              <a:latin typeface="+mn-lt"/>
            </a:endParaRPr>
          </a:p>
          <a:p>
            <a:pPr>
              <a:buSzPts val="1800"/>
            </a:pPr>
            <a:endParaRPr kumimoji="0" lang="pt-BR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>
              <a:buSzPts val="1800"/>
            </a:pPr>
            <a:endParaRPr kumimoji="0" lang="pt-BR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4;p21">
            <a:extLst>
              <a:ext uri="{FF2B5EF4-FFF2-40B4-BE49-F238E27FC236}">
                <a16:creationId xmlns:a16="http://schemas.microsoft.com/office/drawing/2014/main" id="{53E8CF38-C6F2-E3C9-C76A-2A8827A156C2}"/>
              </a:ext>
            </a:extLst>
          </p:cNvPr>
          <p:cNvSpPr txBox="1"/>
          <p:nvPr/>
        </p:nvSpPr>
        <p:spPr>
          <a:xfrm>
            <a:off x="185979" y="3125115"/>
            <a:ext cx="6662496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SÃO PAULO (Estado). Secretaria da Educação. Currículo em Ação, 2022. Caderno do Aluno, Matemática, Ciências da Natureza e Ciências Humanas, 9º ano, vol. 1. Disponível em: https://efape.educacao.sp.gov.br/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curriculopaulista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wp-content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/uploads/2022/01/00_49734017_SPFE-9-ano-EF-MIOLO-1.pdf. Acesso em: 08 nov. 2022.</a:t>
            </a:r>
          </a:p>
        </p:txBody>
      </p:sp>
    </p:spTree>
    <p:extLst>
      <p:ext uri="{BB962C8B-B14F-4D97-AF65-F5344CB8AC3E}">
        <p14:creationId xmlns:p14="http://schemas.microsoft.com/office/powerpoint/2010/main" val="325159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0"/>
          <p:cNvSpPr/>
          <p:nvPr/>
        </p:nvSpPr>
        <p:spPr>
          <a:xfrm>
            <a:off x="2208491" y="1710388"/>
            <a:ext cx="6946900" cy="1150918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61;p20"/>
          <p:cNvSpPr/>
          <p:nvPr/>
        </p:nvSpPr>
        <p:spPr>
          <a:xfrm>
            <a:off x="2174319" y="1722572"/>
            <a:ext cx="69469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Projeto </a:t>
            </a:r>
            <a:r>
              <a:rPr lang="pt-BR" sz="2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pt-BR" sz="28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iversidade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Promovendo espaços de</a:t>
            </a:r>
            <a:r>
              <a:rPr lang="pt-BR" sz="20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reflexão sobre a identidade brasileira</a:t>
            </a:r>
            <a:endParaRPr lang="pt-BR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1403648" y="193108"/>
            <a:ext cx="6336704" cy="386004"/>
          </a:xfrm>
          <a:prstGeom prst="rect">
            <a:avLst/>
          </a:prstGeom>
          <a:solidFill>
            <a:srgbClr val="1109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20"/>
          <p:cNvGrpSpPr/>
          <p:nvPr/>
        </p:nvGrpSpPr>
        <p:grpSpPr>
          <a:xfrm>
            <a:off x="1403648" y="-23748"/>
            <a:ext cx="6336704" cy="291243"/>
            <a:chOff x="1403648" y="-23748"/>
            <a:chExt cx="6336704" cy="291243"/>
          </a:xfrm>
        </p:grpSpPr>
        <p:sp>
          <p:nvSpPr>
            <p:cNvPr id="64" name="Google Shape;64;p20"/>
            <p:cNvSpPr/>
            <p:nvPr/>
          </p:nvSpPr>
          <p:spPr>
            <a:xfrm>
              <a:off x="1403648" y="-23748"/>
              <a:ext cx="6336704" cy="19327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>
              <a:off x="1403648" y="169522"/>
              <a:ext cx="6336704" cy="97973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47;p2">
            <a:extLst>
              <a:ext uri="{FF2B5EF4-FFF2-40B4-BE49-F238E27FC236}">
                <a16:creationId xmlns:a16="http://schemas.microsoft.com/office/drawing/2014/main" id="{FE2CBBD7-E262-AEB5-6EFC-5FBE2160332C}"/>
              </a:ext>
            </a:extLst>
          </p:cNvPr>
          <p:cNvSpPr txBox="1"/>
          <p:nvPr/>
        </p:nvSpPr>
        <p:spPr>
          <a:xfrm>
            <a:off x="2174319" y="2377655"/>
            <a:ext cx="46655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endParaRPr lang="pt-BR" sz="2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699403" y="1355452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503170" y="1239184"/>
            <a:ext cx="8170930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Justificativa: </a:t>
            </a:r>
          </a:p>
          <a:p>
            <a:pPr marL="180000" indent="-180000" algn="just"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Aplicação das leis 10.639/2003 e 11.645/2008.</a:t>
            </a:r>
          </a:p>
          <a:p>
            <a:pPr marL="180000" indent="-180000" algn="just"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Necessidade de trabalhar o socioemocional dos estudantes através da ampliação da diversidade cultural e conhecimento da miscigenação característica do povo brasileiro.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699403" y="1355452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971312"/>
            <a:ext cx="8247330" cy="29546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Objetivos: </a:t>
            </a:r>
          </a:p>
          <a:p>
            <a:pPr marL="180000" indent="-180000" algn="just">
              <a:spcBef>
                <a:spcPts val="1200"/>
              </a:spcBef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Promover, dentro do ambiente escolar, momentos de reflexão acerca da identidade brasileira;</a:t>
            </a:r>
          </a:p>
          <a:p>
            <a:pPr marL="180000" indent="-180000" algn="just">
              <a:spcBef>
                <a:spcPts val="1200"/>
              </a:spcBef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Exercitar o socioemocional dos estudantes sobre temas como respeito, tolerância e diversidade;</a:t>
            </a:r>
          </a:p>
          <a:p>
            <a:pPr marL="180000" indent="-180000" algn="just">
              <a:spcBef>
                <a:spcPts val="1200"/>
              </a:spcBef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+mj-lt"/>
              </a:rPr>
              <a:t>mpliar a noção histórica e o repertório cultural dos </a:t>
            </a:r>
          </a:p>
          <a:p>
            <a:pPr algn="just">
              <a:buClr>
                <a:srgbClr val="2E58A6"/>
              </a:buClr>
              <a:buSzPct val="130000"/>
            </a:pP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+mj-lt"/>
              </a:rPr>
              <a:t>   estudantes a partir de produções artísticas sobre as culturas </a:t>
            </a:r>
          </a:p>
          <a:p>
            <a:pPr algn="just">
              <a:buClr>
                <a:srgbClr val="2E58A6"/>
              </a:buClr>
              <a:buSzPct val="130000"/>
            </a:pPr>
            <a:r>
              <a:rPr lang="pt-BR" sz="1800" i="0" u="none" strike="noStrike" dirty="0">
                <a:solidFill>
                  <a:srgbClr val="000000"/>
                </a:solidFill>
                <a:effectLst/>
                <a:latin typeface="+mj-lt"/>
              </a:rPr>
              <a:t>   afro-brasileiras e indígenas. </a:t>
            </a:r>
            <a:r>
              <a:rPr lang="pt-BR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206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699403" y="1355452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769329"/>
            <a:ext cx="8170930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8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Competências: </a:t>
            </a:r>
          </a:p>
          <a:p>
            <a:pPr marL="180000" indent="-180000" algn="just"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Ciências humanas:</a:t>
            </a:r>
          </a:p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pt-BR" sz="1200" dirty="0"/>
              <a:t>Identificar interpretações que expressam visões de diferentes sujeitos, culturas e povos com relação a um mesmo contexto histórico, e posicionar-se criticamente com base em princípios éticos, democráticos, inclusivos, sustentáveis e solidários.</a:t>
            </a:r>
            <a:endParaRPr lang="pt-BR" sz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16ED2B4-E78D-DEF0-5229-61F5AB74757C}"/>
              </a:ext>
            </a:extLst>
          </p:cNvPr>
          <p:cNvSpPr txBox="1"/>
          <p:nvPr/>
        </p:nvSpPr>
        <p:spPr>
          <a:xfrm>
            <a:off x="486535" y="2215879"/>
            <a:ext cx="6229310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8. </a:t>
            </a:r>
            <a:r>
              <a:rPr lang="pt-BR" sz="1200" dirty="0">
                <a:latin typeface="+mn-lt"/>
              </a:rPr>
              <a:t>Compreender a história e a cultura africana, afro-brasileira, imigrante e indígena, bem como suas contribuições para o desenvolvimento social, cultural, econômico, científico, tecnológico e político e tratar com equidade as diferentes culturas.</a:t>
            </a:r>
          </a:p>
          <a:p>
            <a:pPr marL="180000" indent="-180000" algn="just"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Linguagens:</a:t>
            </a:r>
          </a:p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200" dirty="0"/>
              <a:t>1. Compreender as linguagens como construção humana, histórica, social e cultural, de natureza dinâmica, reconhecendo-as e valorizando-as como formas de significação da realidade e expressão de subjetividades e identidades sociais e culturais. </a:t>
            </a:r>
          </a:p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200" dirty="0"/>
              <a:t>4. Utilizar diferentes linguagens para defender pontos de vista que respeitem o outro e promovam os direitos humanos, a consciência socioambiental e o consumo responsável em âmbito local, regional e global, atuando criticamente frente a questões do mundo contemporâneo. </a:t>
            </a:r>
            <a:endParaRPr lang="pt-BR" sz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8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699403" y="1355452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769329"/>
            <a:ext cx="8170930" cy="16927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Habilidades: </a:t>
            </a:r>
          </a:p>
          <a:p>
            <a:pPr marL="180000" indent="-180000" algn="just"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Ciências Humanas:</a:t>
            </a:r>
          </a:p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EF06HI08B – Identificar a partir de documentos visuais e escritos as principais características das sociedades indígenas da América, em especial seus aspectos tecnológicos, culturais e sociais.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16ED2B4-E78D-DEF0-5229-61F5AB74757C}"/>
              </a:ext>
            </a:extLst>
          </p:cNvPr>
          <p:cNvSpPr txBox="1"/>
          <p:nvPr/>
        </p:nvSpPr>
        <p:spPr>
          <a:xfrm>
            <a:off x="486535" y="2465545"/>
            <a:ext cx="6229310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EF07HI20 – Relacionar o racismo da contemporaneidade ao processo de escravização das populações africanas e afrodescendentes no período colonial.</a:t>
            </a:r>
          </a:p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EF08GE20B – Analisar as desigualdades sociais e econômicas de países e grupos de países da América e da África, relacionar com as pressões sobre a natureza e a apropriação de suas riquezas.</a:t>
            </a:r>
          </a:p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EF09HI21 – Identificar e relacionar as demandas indígenas e quilombolas como forma de contestação ao modelo desenvolvimentista da ditadura.</a:t>
            </a:r>
          </a:p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endParaRPr lang="pt-BR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9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699403" y="1355452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769329"/>
            <a:ext cx="8170930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Habilidades: </a:t>
            </a:r>
          </a:p>
          <a:p>
            <a:pPr marL="180000" indent="-180000" algn="just"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Linguagens:</a:t>
            </a:r>
          </a:p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EF69LP55 - Reconhecer as variedades da língua falada, o conceito de norma-padrão e o de preconceito linguístico.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16ED2B4-E78D-DEF0-5229-61F5AB74757C}"/>
              </a:ext>
            </a:extLst>
          </p:cNvPr>
          <p:cNvSpPr txBox="1"/>
          <p:nvPr/>
        </p:nvSpPr>
        <p:spPr>
          <a:xfrm>
            <a:off x="486535" y="2210422"/>
            <a:ext cx="6229310" cy="19697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EF69AR34: Analisar e valorizar o patrimônio cultural, material e imaterial, de culturas diversas, em especial a brasileira, incluindo suas matrizes indígenas, africanas e europeias, de diferentes épocas, e favorecendo a construção de vocabulário e repertório relativos às diferentes linguagens artísticas.</a:t>
            </a:r>
          </a:p>
          <a:p>
            <a:pPr algn="just">
              <a:spcAft>
                <a:spcPts val="1200"/>
              </a:spcAft>
              <a:buClr>
                <a:srgbClr val="2E58A6"/>
              </a:buClr>
              <a:buSzPct val="130000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EF06EF15: Planejar e utilizar estratégias básicas das lutas do Brasil, respeitando o colega como oponente.</a:t>
            </a:r>
          </a:p>
        </p:txBody>
      </p:sp>
    </p:spTree>
    <p:extLst>
      <p:ext uri="{BB962C8B-B14F-4D97-AF65-F5344CB8AC3E}">
        <p14:creationId xmlns:p14="http://schemas.microsoft.com/office/powerpoint/2010/main" val="401352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1"/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72" name="Google Shape;72;p21"/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21"/>
          <p:cNvSpPr txBox="1"/>
          <p:nvPr/>
        </p:nvSpPr>
        <p:spPr>
          <a:xfrm>
            <a:off x="699403" y="1355452"/>
            <a:ext cx="500673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6848475" y="3325225"/>
            <a:ext cx="205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7789525" y="2681400"/>
            <a:ext cx="13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7018500" y="2803800"/>
            <a:ext cx="2125500" cy="233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5EDE1-0594-7902-D871-9E191CF9C8A5}"/>
              </a:ext>
            </a:extLst>
          </p:cNvPr>
          <p:cNvSpPr txBox="1"/>
          <p:nvPr/>
        </p:nvSpPr>
        <p:spPr>
          <a:xfrm>
            <a:off x="1403648" y="262037"/>
            <a:ext cx="63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b="1" dirty="0">
                <a:solidFill>
                  <a:schemeClr val="bg1"/>
                </a:solidFill>
              </a:rPr>
              <a:t>1º ENCONTRO DE PRÁTICAS PEDAGÓGICAS INSPIRADORAS</a:t>
            </a:r>
            <a:endParaRPr lang="pt-BR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3E4C0E-49C2-55B8-EA85-DAF68D1EFDB1}"/>
              </a:ext>
            </a:extLst>
          </p:cNvPr>
          <p:cNvSpPr txBox="1"/>
          <p:nvPr/>
        </p:nvSpPr>
        <p:spPr>
          <a:xfrm>
            <a:off x="486535" y="1032286"/>
            <a:ext cx="8170930" cy="36009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Metodologias Ativas: </a:t>
            </a:r>
          </a:p>
          <a:p>
            <a:pPr marL="285750" indent="-285750" algn="just">
              <a:spcAft>
                <a:spcPts val="1200"/>
              </a:spcAft>
              <a:buClr>
                <a:srgbClr val="2E58A6"/>
              </a:buClr>
              <a:buSzPct val="130000"/>
              <a:buFontTx/>
              <a:buChar char="-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Cultura </a:t>
            </a:r>
            <a:r>
              <a:rPr lang="pt-BR" sz="16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Maker</a:t>
            </a: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 algn="just">
              <a:spcAft>
                <a:spcPts val="1200"/>
              </a:spcAft>
              <a:buClr>
                <a:srgbClr val="2E58A6"/>
              </a:buClr>
              <a:buSzPct val="130000"/>
              <a:buFontTx/>
              <a:buChar char="-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Gamificação;</a:t>
            </a:r>
          </a:p>
          <a:p>
            <a:pPr marL="285750" indent="-285750" algn="just">
              <a:spcAft>
                <a:spcPts val="1200"/>
              </a:spcAft>
              <a:buClr>
                <a:srgbClr val="2E58A6"/>
              </a:buClr>
              <a:buSzPct val="130000"/>
              <a:buFontTx/>
              <a:buChar char="-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Aprendizado por problemas;</a:t>
            </a:r>
          </a:p>
          <a:p>
            <a:pPr marL="285750" indent="-285750" algn="just">
              <a:spcAft>
                <a:spcPts val="1200"/>
              </a:spcAft>
              <a:buClr>
                <a:srgbClr val="2E58A6"/>
              </a:buClr>
              <a:buSzPct val="130000"/>
              <a:buFontTx/>
              <a:buChar char="-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Estudo de casos;</a:t>
            </a:r>
          </a:p>
          <a:p>
            <a:pPr marL="285750" indent="-285750" algn="just">
              <a:spcAft>
                <a:spcPts val="1200"/>
              </a:spcAft>
              <a:buClr>
                <a:srgbClr val="2E58A6"/>
              </a:buClr>
              <a:buSzPct val="130000"/>
              <a:buFontTx/>
              <a:buChar char="-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Sala de aula invertida;</a:t>
            </a:r>
          </a:p>
          <a:p>
            <a:pPr marL="285750" indent="-285750" algn="just">
              <a:spcAft>
                <a:spcPts val="1200"/>
              </a:spcAft>
              <a:buClr>
                <a:srgbClr val="2E58A6"/>
              </a:buClr>
              <a:buSzPct val="130000"/>
              <a:buFontTx/>
              <a:buChar char="-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Seminários e discussões;</a:t>
            </a:r>
          </a:p>
          <a:p>
            <a:pPr marL="285750" indent="-285750" algn="just">
              <a:spcAft>
                <a:spcPts val="1200"/>
              </a:spcAft>
              <a:buClr>
                <a:srgbClr val="2E58A6"/>
              </a:buClr>
              <a:buSzPct val="130000"/>
              <a:buFontTx/>
              <a:buChar char="-"/>
            </a:pP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Pesquisas de campo;</a:t>
            </a:r>
          </a:p>
          <a:p>
            <a:pPr marL="285750" indent="-285750" algn="just">
              <a:spcAft>
                <a:spcPts val="1200"/>
              </a:spcAft>
              <a:buClr>
                <a:srgbClr val="2E58A6"/>
              </a:buClr>
              <a:buSzPct val="130000"/>
              <a:buFontTx/>
              <a:buChar char="-"/>
            </a:pPr>
            <a:r>
              <a:rPr lang="pt-BR" sz="16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Storytelling</a:t>
            </a:r>
            <a:r>
              <a:rPr lang="pt-BR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663543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1104</Words>
  <Application>Microsoft Office PowerPoint</Application>
  <PresentationFormat>Apresentação na tela (16:9)</PresentationFormat>
  <Paragraphs>174</Paragraphs>
  <Slides>22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Trebuchet MS</vt:lpstr>
      <vt:lpstr>Open Sans</vt:lpstr>
      <vt:lpstr>Calibri</vt:lpstr>
      <vt:lpstr>Arial</vt:lpstr>
      <vt:lpstr>2_Tema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Junior</dc:creator>
  <cp:lastModifiedBy>GABRIEL VICENTE DA SILVA</cp:lastModifiedBy>
  <cp:revision>11</cp:revision>
  <dcterms:created xsi:type="dcterms:W3CDTF">2021-04-22T11:40:07Z</dcterms:created>
  <dcterms:modified xsi:type="dcterms:W3CDTF">2022-11-17T02:42:37Z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0x0101003646E41353BD514EBAA2FDCA95330105</vt:lpwstr>
  </property>
</Properties>
</file>